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6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6.png"/><Relationship Id="rId4" Type="http://schemas.openxmlformats.org/officeDocument/2006/relationships/image" Target="../media/image4.jpeg"/><Relationship Id="rId5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PI_Security_principles.webp" descr="API_Security_principles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12897" y="-95867"/>
            <a:ext cx="14430594" cy="72210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PROTECT WHAT MATTERS"/>
          <p:cNvSpPr txBox="1"/>
          <p:nvPr>
            <p:ph type="ctrTitle"/>
          </p:nvPr>
        </p:nvSpPr>
        <p:spPr>
          <a:xfrm>
            <a:off x="571500" y="4171950"/>
            <a:ext cx="11861800" cy="51816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PROTECT WHAT MATTERS</a:t>
            </a:r>
          </a:p>
        </p:txBody>
      </p:sp>
      <p:sp>
        <p:nvSpPr>
          <p:cNvPr id="130" name="Line"/>
          <p:cNvSpPr/>
          <p:nvPr/>
        </p:nvSpPr>
        <p:spPr>
          <a:xfrm flipV="1">
            <a:off x="571500" y="91058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Shubham Jindal"/>
          <p:cNvSpPr txBox="1"/>
          <p:nvPr>
            <p:ph type="subTitle" sz="quarter" idx="1"/>
          </p:nvPr>
        </p:nvSpPr>
        <p:spPr>
          <a:xfrm>
            <a:off x="479425" y="9255125"/>
            <a:ext cx="11861800" cy="1231900"/>
          </a:xfrm>
          <a:prstGeom prst="rect">
            <a:avLst/>
          </a:prstGeom>
        </p:spPr>
        <p:txBody>
          <a:bodyPr/>
          <a:lstStyle>
            <a:lvl1pPr algn="r">
              <a:spcBef>
                <a:spcPts val="600"/>
              </a:spcBef>
              <a:defRPr i="0" sz="25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Shubham Jindal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" name="sENSITIV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sENSITIVE DATA</a:t>
            </a:r>
          </a:p>
        </p:txBody>
      </p:sp>
      <p:pic>
        <p:nvPicPr>
          <p:cNvPr id="201" name="Example-of-Quasi-identifiers-or-linkable-PII.png" descr="Example-of-Quasi-identifiers-or-linkable-PI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702" y="2558681"/>
            <a:ext cx="9547396" cy="5728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Types-of-records-compromised-1.webp" descr="Types-of-records-compromised-1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805" y="2325609"/>
            <a:ext cx="5056066" cy="510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biggest-hack-in-history.png" descr="biggest-hack-in-histor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6742" y="2325609"/>
            <a:ext cx="5056066" cy="5102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 Shot 2022-09-17 at 5.28.05 PM.png" descr="Screen Shot 2022-09-17 at 5.28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42" y="1917197"/>
            <a:ext cx="12778916" cy="5919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BEHAVI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BEHAVIOR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1" name="Open api spec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Open api specification</a:t>
            </a:r>
          </a:p>
        </p:txBody>
      </p:sp>
      <p:sp>
        <p:nvSpPr>
          <p:cNvPr id="212" name="Traffic"/>
          <p:cNvSpPr txBox="1"/>
          <p:nvPr/>
        </p:nvSpPr>
        <p:spPr>
          <a:xfrm>
            <a:off x="623552" y="5208269"/>
            <a:ext cx="945085" cy="429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i="0" spc="0" sz="26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Traffic</a:t>
            </a:r>
          </a:p>
        </p:txBody>
      </p:sp>
      <p:sp>
        <p:nvSpPr>
          <p:cNvPr id="213" name="Line"/>
          <p:cNvSpPr/>
          <p:nvPr/>
        </p:nvSpPr>
        <p:spPr>
          <a:xfrm>
            <a:off x="4470400" y="5422900"/>
            <a:ext cx="114557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4" name="Line"/>
          <p:cNvSpPr/>
          <p:nvPr/>
        </p:nvSpPr>
        <p:spPr>
          <a:xfrm>
            <a:off x="7216775" y="5422900"/>
            <a:ext cx="1322036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215" name="20-06-09-Proxy-server-icons-svg-3-512.webp" descr="20-06-09-Proxy-server-icons-svg-3-512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512" y="4032250"/>
            <a:ext cx="2781301" cy="27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creen Shot 2022-09-20 at 10.25.34 PM.png" descr="Screen Shot 2022-09-20 at 10.25.3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1437" y="2587394"/>
            <a:ext cx="3832976" cy="567101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17" name="Open api"/>
          <p:cNvSpPr txBox="1"/>
          <p:nvPr/>
        </p:nvSpPr>
        <p:spPr>
          <a:xfrm>
            <a:off x="9988178" y="8750299"/>
            <a:ext cx="1019494" cy="41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Open api</a:t>
            </a:r>
          </a:p>
        </p:txBody>
      </p:sp>
      <p:pic>
        <p:nvPicPr>
          <p:cNvPr id="218" name="2103787.png" descr="210378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2961" y="4654131"/>
            <a:ext cx="1537538" cy="153753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Proxy"/>
          <p:cNvSpPr txBox="1"/>
          <p:nvPr/>
        </p:nvSpPr>
        <p:spPr>
          <a:xfrm>
            <a:off x="2452028" y="6937374"/>
            <a:ext cx="760731" cy="41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Proxy</a:t>
            </a:r>
          </a:p>
        </p:txBody>
      </p:sp>
      <p:sp>
        <p:nvSpPr>
          <p:cNvPr id="220" name="Api behavior…"/>
          <p:cNvSpPr txBox="1"/>
          <p:nvPr/>
        </p:nvSpPr>
        <p:spPr>
          <a:xfrm>
            <a:off x="5678463" y="6743699"/>
            <a:ext cx="1466534" cy="806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spcBef>
                <a:spcPts val="2300"/>
              </a:spcBef>
              <a:defRPr cap="all"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Api behavior</a:t>
            </a:r>
          </a:p>
          <a:p>
            <a:pPr algn="ctr">
              <a:lnSpc>
                <a:spcPct val="10000"/>
              </a:lnSpc>
              <a:spcBef>
                <a:spcPts val="2300"/>
              </a:spcBef>
              <a:defRPr cap="all"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4"/>
      <p:bldP build="whole" bldLvl="1" animBg="1" rev="0" advAuto="0" spid="212" grpId="1"/>
      <p:bldP build="whole" bldLvl="1" animBg="1" rev="0" advAuto="0" spid="215" grpId="2"/>
      <p:bldP build="whole" bldLvl="1" animBg="1" rev="0" advAuto="0" spid="220" grpId="6"/>
      <p:bldP build="whole" bldLvl="1" animBg="1" rev="0" advAuto="0" spid="219" grpId="3"/>
      <p:bldP build="whole" bldLvl="1" animBg="1" rev="0" advAuto="0" spid="217" grpId="9"/>
      <p:bldP build="whole" bldLvl="1" animBg="1" rev="0" advAuto="0" spid="218" grpId="5"/>
      <p:bldP build="whole" bldLvl="1" animBg="1" rev="0" advAuto="0" spid="214" grpId="7"/>
      <p:bldP build="whole" bldLvl="1" animBg="1" rev="0" advAuto="0" spid="216" grpId="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3" name="Vulnerabil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Vulnerabilities</a:t>
            </a:r>
          </a:p>
        </p:txBody>
      </p:sp>
      <p:sp>
        <p:nvSpPr>
          <p:cNvPr id="224" name="Oval"/>
          <p:cNvSpPr/>
          <p:nvPr/>
        </p:nvSpPr>
        <p:spPr>
          <a:xfrm>
            <a:off x="5724442" y="4896242"/>
            <a:ext cx="1555917" cy="1535916"/>
          </a:xfrm>
          <a:prstGeom prst="ellipse">
            <a:avLst/>
          </a:prstGeom>
          <a:solidFill>
            <a:srgbClr val="83BB9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25" name="API"/>
          <p:cNvSpPr txBox="1"/>
          <p:nvPr/>
        </p:nvSpPr>
        <p:spPr>
          <a:xfrm>
            <a:off x="6218999" y="5441949"/>
            <a:ext cx="566802" cy="54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i="0" spc="0" sz="3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API</a:t>
            </a:r>
          </a:p>
        </p:txBody>
      </p:sp>
      <p:pic>
        <p:nvPicPr>
          <p:cNvPr id="226" name="no-encryption-1782362-1512578.png" descr="no-encryption-1782362-151257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5188" y="2285690"/>
            <a:ext cx="954424" cy="95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14382.png" descr="1438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5188" y="8088286"/>
            <a:ext cx="954424" cy="954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Clear-Chrome-HSTS-Settings.png" descr="Clear-Chrome-HSTS-Setting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9891" y="6097627"/>
            <a:ext cx="763591" cy="1247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x-content-type-options.jpg" descr="x-content-type-option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75901" y="3076496"/>
            <a:ext cx="1237998" cy="124150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Lack of encryption"/>
          <p:cNvSpPr txBox="1"/>
          <p:nvPr/>
        </p:nvSpPr>
        <p:spPr>
          <a:xfrm>
            <a:off x="5346826" y="1771015"/>
            <a:ext cx="2311147" cy="482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70000"/>
              </a:lnSpc>
              <a:spcBef>
                <a:spcPts val="600"/>
              </a:spcBef>
              <a:defRPr i="0" spc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Lack of encryption</a:t>
            </a:r>
          </a:p>
        </p:txBody>
      </p:sp>
      <p:sp>
        <p:nvSpPr>
          <p:cNvPr id="231" name="Missing X-Content-Type…"/>
          <p:cNvSpPr txBox="1"/>
          <p:nvPr/>
        </p:nvSpPr>
        <p:spPr>
          <a:xfrm>
            <a:off x="8720137" y="4486274"/>
            <a:ext cx="2549526" cy="78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lnSpc>
                <a:spcPct val="70000"/>
              </a:lnSpc>
              <a:spcBef>
                <a:spcPts val="600"/>
              </a:spcBef>
              <a:defRPr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Missing X-Content-Type </a:t>
            </a:r>
          </a:p>
          <a:p>
            <a:pPr algn="ctr">
              <a:lnSpc>
                <a:spcPct val="70000"/>
              </a:lnSpc>
              <a:spcBef>
                <a:spcPts val="600"/>
              </a:spcBef>
              <a:defRPr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header</a:t>
            </a:r>
          </a:p>
        </p:txBody>
      </p:sp>
      <p:sp>
        <p:nvSpPr>
          <p:cNvPr id="232" name="Query Param…"/>
          <p:cNvSpPr txBox="1"/>
          <p:nvPr/>
        </p:nvSpPr>
        <p:spPr>
          <a:xfrm>
            <a:off x="9337865" y="7356474"/>
            <a:ext cx="1471296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70000"/>
              </a:lnSpc>
              <a:spcBef>
                <a:spcPts val="600"/>
              </a:spcBef>
              <a:defRPr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Query Param </a:t>
            </a:r>
          </a:p>
          <a:p>
            <a:pPr algn="ctr">
              <a:lnSpc>
                <a:spcPct val="70000"/>
              </a:lnSpc>
              <a:spcBef>
                <a:spcPts val="600"/>
              </a:spcBef>
              <a:defRPr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has </a:t>
            </a:r>
          </a:p>
          <a:p>
            <a:pPr algn="ctr">
              <a:lnSpc>
                <a:spcPct val="70000"/>
              </a:lnSpc>
              <a:spcBef>
                <a:spcPts val="600"/>
              </a:spcBef>
              <a:defRPr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sensitive data</a:t>
            </a:r>
          </a:p>
        </p:txBody>
      </p:sp>
      <p:sp>
        <p:nvSpPr>
          <p:cNvPr id="233" name="Missing HSTS header"/>
          <p:cNvSpPr txBox="1"/>
          <p:nvPr/>
        </p:nvSpPr>
        <p:spPr>
          <a:xfrm>
            <a:off x="2059803" y="7718424"/>
            <a:ext cx="2183766" cy="41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Missing HSTS header</a:t>
            </a:r>
          </a:p>
        </p:txBody>
      </p:sp>
      <p:sp>
        <p:nvSpPr>
          <p:cNvPr id="234" name="Parameter has URL"/>
          <p:cNvSpPr txBox="1"/>
          <p:nvPr/>
        </p:nvSpPr>
        <p:spPr>
          <a:xfrm>
            <a:off x="2153783" y="4450532"/>
            <a:ext cx="1995806" cy="41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Parameter has URL</a:t>
            </a:r>
          </a:p>
        </p:txBody>
      </p:sp>
      <p:sp>
        <p:nvSpPr>
          <p:cNvPr id="235" name="Basic Authentication"/>
          <p:cNvSpPr txBox="1"/>
          <p:nvPr/>
        </p:nvSpPr>
        <p:spPr>
          <a:xfrm>
            <a:off x="5442426" y="9176383"/>
            <a:ext cx="2119948" cy="41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Basic Authentication</a:t>
            </a:r>
          </a:p>
        </p:txBody>
      </p:sp>
      <p:pic>
        <p:nvPicPr>
          <p:cNvPr id="236" name="5184592.png" descr="518459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17688" y="6244263"/>
            <a:ext cx="954424" cy="954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url.png" descr="ur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74474" y="3220036"/>
            <a:ext cx="954425" cy="95442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Line"/>
          <p:cNvSpPr/>
          <p:nvPr/>
        </p:nvSpPr>
        <p:spPr>
          <a:xfrm flipV="1">
            <a:off x="6502400" y="3459171"/>
            <a:ext cx="1" cy="14430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9" name="Line"/>
          <p:cNvSpPr/>
          <p:nvPr/>
        </p:nvSpPr>
        <p:spPr>
          <a:xfrm flipV="1">
            <a:off x="7153274" y="4222665"/>
            <a:ext cx="1463928" cy="104466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0" name="Line"/>
          <p:cNvSpPr/>
          <p:nvPr/>
        </p:nvSpPr>
        <p:spPr>
          <a:xfrm>
            <a:off x="7121998" y="6121701"/>
            <a:ext cx="1550539" cy="9432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1" name="Line"/>
          <p:cNvSpPr/>
          <p:nvPr/>
        </p:nvSpPr>
        <p:spPr>
          <a:xfrm>
            <a:off x="6525584" y="6429374"/>
            <a:ext cx="1" cy="14430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2" name="Line"/>
          <p:cNvSpPr/>
          <p:nvPr/>
        </p:nvSpPr>
        <p:spPr>
          <a:xfrm flipH="1" flipV="1">
            <a:off x="4360738" y="4198544"/>
            <a:ext cx="1463784" cy="1093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3" name="Line"/>
          <p:cNvSpPr/>
          <p:nvPr/>
        </p:nvSpPr>
        <p:spPr>
          <a:xfrm flipH="1">
            <a:off x="4390521" y="6081207"/>
            <a:ext cx="1454723" cy="12396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6"/>
      <p:bldP build="whole" bldLvl="1" animBg="1" rev="0" advAuto="0" spid="238" grpId="3"/>
      <p:bldP build="whole" bldLvl="1" animBg="1" rev="0" advAuto="0" spid="236" grpId="10"/>
      <p:bldP build="whole" bldLvl="1" animBg="1" rev="0" advAuto="0" spid="226" grpId="4"/>
      <p:bldP build="whole" bldLvl="1" animBg="1" rev="0" advAuto="0" spid="233" grpId="17"/>
      <p:bldP build="whole" bldLvl="1" animBg="1" rev="0" advAuto="0" spid="237" grpId="19"/>
      <p:bldP build="whole" bldLvl="1" animBg="1" rev="0" advAuto="0" spid="232" grpId="11"/>
      <p:bldP build="whole" bldLvl="1" animBg="1" rev="0" advAuto="0" spid="234" grpId="20"/>
      <p:bldP build="whole" bldLvl="1" animBg="1" rev="0" advAuto="0" spid="242" grpId="18"/>
      <p:bldP build="whole" bldLvl="1" animBg="1" rev="0" advAuto="0" spid="225" grpId="2"/>
      <p:bldP build="whole" bldLvl="1" animBg="1" rev="0" advAuto="0" spid="230" grpId="5"/>
      <p:bldP build="whole" bldLvl="1" animBg="1" rev="0" advAuto="0" spid="224" grpId="1"/>
      <p:bldP build="whole" bldLvl="1" animBg="1" rev="0" advAuto="0" spid="243" grpId="15"/>
      <p:bldP build="whole" bldLvl="1" animBg="1" rev="0" advAuto="0" spid="229" grpId="7"/>
      <p:bldP build="whole" bldLvl="1" animBg="1" rev="0" advAuto="0" spid="241" grpId="12"/>
      <p:bldP build="whole" bldLvl="1" animBg="1" rev="0" advAuto="0" spid="231" grpId="8"/>
      <p:bldP build="whole" bldLvl="1" animBg="1" rev="0" advAuto="0" spid="240" grpId="9"/>
      <p:bldP build="whole" bldLvl="1" animBg="1" rev="0" advAuto="0" spid="235" grpId="14"/>
      <p:bldP build="whole" bldLvl="1" animBg="1" rev="0" advAuto="0" spid="228" grpId="16"/>
      <p:bldP build="whole" bldLvl="1" animBg="1" rev="0" advAuto="0" spid="227" grpId="1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ift lef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Shift left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8" name="CONFORMANCE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CONFORMANCE ANALYSIS</a:t>
            </a:r>
          </a:p>
        </p:txBody>
      </p:sp>
      <p:pic>
        <p:nvPicPr>
          <p:cNvPr id="249" name="Screen Shot 2022-09-20 at 10.25.34 PM.png" descr="Screen Shot 2022-09-20 at 10.25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5474" y="2329989"/>
            <a:ext cx="3832976" cy="567101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50" name="Screen Shot 2022-09-20 at 10.28.42 PM.png" descr="Screen Shot 2022-09-20 at 10.28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9575" y="2326392"/>
            <a:ext cx="3832976" cy="56782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51" name="Line"/>
          <p:cNvSpPr/>
          <p:nvPr/>
        </p:nvSpPr>
        <p:spPr>
          <a:xfrm>
            <a:off x="5734760" y="5165494"/>
            <a:ext cx="193850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2" name="Open API…"/>
          <p:cNvSpPr txBox="1"/>
          <p:nvPr/>
        </p:nvSpPr>
        <p:spPr>
          <a:xfrm>
            <a:off x="1759301" y="8385175"/>
            <a:ext cx="340532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50000"/>
              </a:lnSpc>
              <a:defRPr i="0" spc="19" sz="2000">
                <a:solidFill>
                  <a:srgbClr val="000000"/>
                </a:solidFill>
              </a:defRPr>
            </a:pPr>
            <a:r>
              <a:t>Open API </a:t>
            </a:r>
          </a:p>
          <a:p>
            <a:pPr algn="ctr">
              <a:defRPr i="0" spc="19" sz="2000">
                <a:solidFill>
                  <a:srgbClr val="000000"/>
                </a:solidFill>
              </a:defRPr>
            </a:pPr>
            <a:r>
              <a:t>(documented by developers)</a:t>
            </a:r>
          </a:p>
        </p:txBody>
      </p:sp>
      <p:sp>
        <p:nvSpPr>
          <p:cNvPr id="253" name="Open API…"/>
          <p:cNvSpPr txBox="1"/>
          <p:nvPr/>
        </p:nvSpPr>
        <p:spPr>
          <a:xfrm>
            <a:off x="8779515" y="8385175"/>
            <a:ext cx="233309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50000"/>
              </a:lnSpc>
              <a:defRPr i="0" spc="19" sz="2000">
                <a:solidFill>
                  <a:srgbClr val="000000"/>
                </a:solidFill>
              </a:defRPr>
            </a:pPr>
            <a:r>
              <a:t>Open API </a:t>
            </a:r>
          </a:p>
          <a:p>
            <a:pPr algn="ctr">
              <a:defRPr i="0" spc="19" sz="2000">
                <a:solidFill>
                  <a:srgbClr val="000000"/>
                </a:solidFill>
              </a:defRPr>
            </a:pPr>
            <a:r>
              <a:t>(generated by tool)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"/>
      <p:bldP build="whole" bldLvl="1" animBg="1" rev="0" advAuto="0" spid="251" grpId="5"/>
      <p:bldP build="whole" bldLvl="1" animBg="1" rev="0" advAuto="0" spid="250" grpId="3"/>
      <p:bldP build="whole" bldLvl="1" animBg="1" rev="0" advAuto="0" spid="252" grpId="2"/>
      <p:bldP build="whole" bldLvl="1" animBg="1" rev="0" advAuto="0" spid="253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PIs that your company uses, but doesn’t track"/>
          <p:cNvSpPr txBox="1"/>
          <p:nvPr/>
        </p:nvSpPr>
        <p:spPr>
          <a:xfrm>
            <a:off x="440521" y="1339456"/>
            <a:ext cx="3646481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APIs that your company uses, but doesn’t track</a:t>
            </a:r>
          </a:p>
        </p:txBody>
      </p:sp>
      <p:sp>
        <p:nvSpPr>
          <p:cNvPr id="256" name="APIs that your company tracks, but doesn’t use"/>
          <p:cNvSpPr txBox="1"/>
          <p:nvPr/>
        </p:nvSpPr>
        <p:spPr>
          <a:xfrm>
            <a:off x="8807006" y="1286924"/>
            <a:ext cx="3646481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APIs that your company tracks, but doesn’t use</a:t>
            </a:r>
          </a:p>
        </p:txBody>
      </p:sp>
      <p:sp>
        <p:nvSpPr>
          <p:cNvPr id="257" name="Line"/>
          <p:cNvSpPr/>
          <p:nvPr/>
        </p:nvSpPr>
        <p:spPr>
          <a:xfrm flipH="1">
            <a:off x="6417677" y="3215415"/>
            <a:ext cx="1" cy="278281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8" name="Leaking user data without your consent or knowledge…"/>
          <p:cNvSpPr txBox="1"/>
          <p:nvPr/>
        </p:nvSpPr>
        <p:spPr>
          <a:xfrm>
            <a:off x="550975" y="2937446"/>
            <a:ext cx="3463673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7890" indent="-267890">
              <a:buSzPct val="100000"/>
              <a:buAutoNum type="arabicPeriod" startAt="1"/>
              <a:defRPr i="0" spc="14" sz="1500"/>
            </a:pPr>
            <a:r>
              <a:t>Leaking user data without your consent or knowledge</a:t>
            </a:r>
          </a:p>
          <a:p>
            <a:pPr marL="267890" indent="-267890">
              <a:buSzPct val="100000"/>
              <a:buAutoNum type="arabicPeriod" startAt="1"/>
              <a:defRPr i="0" spc="14" sz="1500"/>
            </a:pPr>
            <a:r>
              <a:t>Performing poorly with sporadic downtimes or unpredictable response times</a:t>
            </a:r>
          </a:p>
          <a:p>
            <a:pPr marL="267890" indent="-267890">
              <a:buSzPct val="100000"/>
              <a:buAutoNum type="arabicPeriod" startAt="1"/>
              <a:defRPr i="0" spc="14" sz="1500"/>
            </a:pPr>
            <a:r>
              <a:t>Lacking the required security and privacy standards to keep your business in compliance</a:t>
            </a:r>
          </a:p>
        </p:txBody>
      </p:sp>
      <p:sp>
        <p:nvSpPr>
          <p:cNvPr id="259" name="Provides an opportunity for attackers to mis-use and steal data…"/>
          <p:cNvSpPr txBox="1"/>
          <p:nvPr/>
        </p:nvSpPr>
        <p:spPr>
          <a:xfrm>
            <a:off x="8898410" y="3070796"/>
            <a:ext cx="3463673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7890" indent="-267890">
              <a:buSzPct val="100000"/>
              <a:buAutoNum type="arabicPeriod" startAt="1"/>
              <a:defRPr i="0" spc="14" sz="1500"/>
            </a:pPr>
            <a:r>
              <a:t>Provides an opportunity for attackers to mis-use and steal data</a:t>
            </a:r>
          </a:p>
          <a:p>
            <a:pPr marL="267890" indent="-267890">
              <a:buSzPct val="100000"/>
              <a:buAutoNum type="arabicPeriod" startAt="1"/>
              <a:defRPr i="0" spc="14" sz="1500"/>
            </a:pPr>
            <a:r>
              <a:t>Un-necessary cost of tracking and maintaining outdated APIs</a:t>
            </a:r>
          </a:p>
          <a:p>
            <a:pPr marL="267890" indent="-267890">
              <a:buSzPct val="100000"/>
              <a:buAutoNum type="arabicPeriod" startAt="1"/>
              <a:defRPr i="0" spc="14" sz="1500"/>
            </a:pPr>
            <a:r>
              <a:t>No attention for proper security configurations, making it more attack prone </a:t>
            </a:r>
          </a:p>
        </p:txBody>
      </p:sp>
      <p:sp>
        <p:nvSpPr>
          <p:cNvPr id="260" name="Parameters that your company uses, but doesn’t track"/>
          <p:cNvSpPr txBox="1"/>
          <p:nvPr/>
        </p:nvSpPr>
        <p:spPr>
          <a:xfrm>
            <a:off x="186096" y="6566949"/>
            <a:ext cx="4193430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Parameters that your company uses, but doesn’t track</a:t>
            </a:r>
          </a:p>
        </p:txBody>
      </p:sp>
      <p:sp>
        <p:nvSpPr>
          <p:cNvPr id="261" name="Parameters that your company tracks, but doesn’t use"/>
          <p:cNvSpPr txBox="1"/>
          <p:nvPr/>
        </p:nvSpPr>
        <p:spPr>
          <a:xfrm>
            <a:off x="8441790" y="6566949"/>
            <a:ext cx="4376914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Parameters that your company tracks, but doesn’t use</a:t>
            </a:r>
          </a:p>
        </p:txBody>
      </p:sp>
      <p:sp>
        <p:nvSpPr>
          <p:cNvPr id="262" name="Line"/>
          <p:cNvSpPr/>
          <p:nvPr/>
        </p:nvSpPr>
        <p:spPr>
          <a:xfrm>
            <a:off x="4419581" y="8446494"/>
            <a:ext cx="1" cy="4191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3" name="Line"/>
          <p:cNvSpPr/>
          <p:nvPr/>
        </p:nvSpPr>
        <p:spPr>
          <a:xfrm>
            <a:off x="6417677" y="8446494"/>
            <a:ext cx="1" cy="4191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4" name="Line"/>
          <p:cNvSpPr/>
          <p:nvPr/>
        </p:nvSpPr>
        <p:spPr>
          <a:xfrm>
            <a:off x="8408753" y="8446494"/>
            <a:ext cx="1" cy="4191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5" name="Type"/>
          <p:cNvSpPr txBox="1"/>
          <p:nvPr/>
        </p:nvSpPr>
        <p:spPr>
          <a:xfrm>
            <a:off x="3527548" y="8926609"/>
            <a:ext cx="17840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1400">
                <a:solidFill>
                  <a:srgbClr val="000000"/>
                </a:solidFill>
              </a:defRPr>
            </a:lvl1pPr>
          </a:lstStyle>
          <a:p>
            <a:pPr/>
            <a:r>
              <a:t>Type</a:t>
            </a:r>
          </a:p>
        </p:txBody>
      </p:sp>
      <p:sp>
        <p:nvSpPr>
          <p:cNvPr id="266" name="Range"/>
          <p:cNvSpPr txBox="1"/>
          <p:nvPr/>
        </p:nvSpPr>
        <p:spPr>
          <a:xfrm>
            <a:off x="5525643" y="8926609"/>
            <a:ext cx="17840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1400">
                <a:solidFill>
                  <a:srgbClr val="000000"/>
                </a:solidFill>
              </a:defRPr>
            </a:lvl1pPr>
          </a:lstStyle>
          <a:p>
            <a:pPr/>
            <a:r>
              <a:t>Range</a:t>
            </a:r>
          </a:p>
        </p:txBody>
      </p:sp>
      <p:sp>
        <p:nvSpPr>
          <p:cNvPr id="267" name="Required"/>
          <p:cNvSpPr txBox="1"/>
          <p:nvPr/>
        </p:nvSpPr>
        <p:spPr>
          <a:xfrm>
            <a:off x="7516908" y="8926609"/>
            <a:ext cx="17840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1400">
                <a:solidFill>
                  <a:srgbClr val="000000"/>
                </a:solidFill>
              </a:defRPr>
            </a:lvl1pPr>
          </a:lstStyle>
          <a:p>
            <a:pPr/>
            <a:r>
              <a:t>Required</a:t>
            </a:r>
          </a:p>
        </p:txBody>
      </p:sp>
      <p:grpSp>
        <p:nvGrpSpPr>
          <p:cNvPr id="271" name="Group"/>
          <p:cNvGrpSpPr/>
          <p:nvPr/>
        </p:nvGrpSpPr>
        <p:grpSpPr>
          <a:xfrm>
            <a:off x="4416197" y="7724775"/>
            <a:ext cx="4002960" cy="741410"/>
            <a:chOff x="0" y="0"/>
            <a:chExt cx="4002959" cy="741409"/>
          </a:xfrm>
        </p:grpSpPr>
        <p:sp>
          <p:nvSpPr>
            <p:cNvPr id="268" name="Line"/>
            <p:cNvSpPr/>
            <p:nvPr/>
          </p:nvSpPr>
          <p:spPr>
            <a:xfrm>
              <a:off x="2001480" y="0"/>
              <a:ext cx="1" cy="7239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69" name="Line"/>
            <p:cNvSpPr/>
            <p:nvPr/>
          </p:nvSpPr>
          <p:spPr>
            <a:xfrm>
              <a:off x="0" y="717432"/>
              <a:ext cx="400296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70" name="Mismatch"/>
            <p:cNvSpPr txBox="1"/>
            <p:nvPr/>
          </p:nvSpPr>
          <p:spPr>
            <a:xfrm>
              <a:off x="1134846" y="423909"/>
              <a:ext cx="1784068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70000"/>
                </a:lnSpc>
                <a:spcBef>
                  <a:spcPts val="600"/>
                </a:spcBef>
                <a:defRPr i="0" spc="0" sz="13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Mismatch</a:t>
              </a:r>
            </a:p>
          </p:txBody>
        </p:sp>
      </p:grpSp>
      <p:sp>
        <p:nvSpPr>
          <p:cNvPr id="272" name="Line"/>
          <p:cNvSpPr/>
          <p:nvPr/>
        </p:nvSpPr>
        <p:spPr>
          <a:xfrm>
            <a:off x="4950047" y="3207744"/>
            <a:ext cx="1" cy="4191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3" name="Line"/>
          <p:cNvSpPr/>
          <p:nvPr/>
        </p:nvSpPr>
        <p:spPr>
          <a:xfrm>
            <a:off x="7892778" y="3207744"/>
            <a:ext cx="1" cy="41910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4" name="Status Code"/>
          <p:cNvSpPr txBox="1"/>
          <p:nvPr/>
        </p:nvSpPr>
        <p:spPr>
          <a:xfrm>
            <a:off x="4058013" y="3687859"/>
            <a:ext cx="17840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1400">
                <a:solidFill>
                  <a:srgbClr val="000000"/>
                </a:solidFill>
              </a:defRPr>
            </a:lvl1pPr>
          </a:lstStyle>
          <a:p>
            <a:pPr/>
            <a:r>
              <a:t>Status Code</a:t>
            </a:r>
          </a:p>
        </p:txBody>
      </p:sp>
      <p:sp>
        <p:nvSpPr>
          <p:cNvPr id="275" name="Content Type"/>
          <p:cNvSpPr txBox="1"/>
          <p:nvPr/>
        </p:nvSpPr>
        <p:spPr>
          <a:xfrm>
            <a:off x="7000744" y="3687859"/>
            <a:ext cx="17840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1400">
                <a:solidFill>
                  <a:srgbClr val="000000"/>
                </a:solidFill>
              </a:defRPr>
            </a:lvl1pPr>
          </a:lstStyle>
          <a:p>
            <a:pPr/>
            <a:r>
              <a:t>Content Type</a:t>
            </a:r>
          </a:p>
        </p:txBody>
      </p:sp>
      <p:grpSp>
        <p:nvGrpSpPr>
          <p:cNvPr id="279" name="Group"/>
          <p:cNvGrpSpPr/>
          <p:nvPr/>
        </p:nvGrpSpPr>
        <p:grpSpPr>
          <a:xfrm>
            <a:off x="4801695" y="622010"/>
            <a:ext cx="3231964" cy="2035949"/>
            <a:chOff x="0" y="0"/>
            <a:chExt cx="3231963" cy="2035948"/>
          </a:xfrm>
        </p:grpSpPr>
        <p:sp>
          <p:nvSpPr>
            <p:cNvPr id="276" name="Oval"/>
            <p:cNvSpPr/>
            <p:nvPr/>
          </p:nvSpPr>
          <p:spPr>
            <a:xfrm>
              <a:off x="0" y="0"/>
              <a:ext cx="2005283" cy="2035949"/>
            </a:xfrm>
            <a:prstGeom prst="ellipse">
              <a:avLst/>
            </a:prstGeom>
            <a:solidFill>
              <a:srgbClr val="A0FFB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77" name="Circle"/>
            <p:cNvSpPr/>
            <p:nvPr/>
          </p:nvSpPr>
          <p:spPr>
            <a:xfrm>
              <a:off x="1226681" y="30666"/>
              <a:ext cx="2005283" cy="2005283"/>
            </a:xfrm>
            <a:prstGeom prst="ellipse">
              <a:avLst/>
            </a:prstGeom>
            <a:solidFill>
              <a:srgbClr val="CB9A8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78" name="Shape"/>
            <p:cNvSpPr/>
            <p:nvPr/>
          </p:nvSpPr>
          <p:spPr>
            <a:xfrm>
              <a:off x="1224475" y="227302"/>
              <a:ext cx="778231" cy="1596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8" h="21600" fill="norm" stroke="1" extrusionOk="0">
                  <a:moveTo>
                    <a:pt x="9047" y="0"/>
                  </a:moveTo>
                  <a:cubicBezTo>
                    <a:pt x="8164" y="398"/>
                    <a:pt x="7312" y="822"/>
                    <a:pt x="6512" y="1310"/>
                  </a:cubicBezTo>
                  <a:cubicBezTo>
                    <a:pt x="-2171" y="6607"/>
                    <a:pt x="-2171" y="15197"/>
                    <a:pt x="6512" y="20494"/>
                  </a:cubicBezTo>
                  <a:cubicBezTo>
                    <a:pt x="7171" y="20896"/>
                    <a:pt x="7864" y="21259"/>
                    <a:pt x="8581" y="21600"/>
                  </a:cubicBezTo>
                  <a:cubicBezTo>
                    <a:pt x="9331" y="21241"/>
                    <a:pt x="10057" y="20861"/>
                    <a:pt x="10746" y="20435"/>
                  </a:cubicBezTo>
                  <a:cubicBezTo>
                    <a:pt x="19429" y="15057"/>
                    <a:pt x="19429" y="6339"/>
                    <a:pt x="10746" y="961"/>
                  </a:cubicBezTo>
                  <a:cubicBezTo>
                    <a:pt x="10197" y="621"/>
                    <a:pt x="9636" y="297"/>
                    <a:pt x="9047" y="0"/>
                  </a:cubicBezTo>
                  <a:close/>
                </a:path>
              </a:pathLst>
            </a:custGeom>
            <a:solidFill>
              <a:srgbClr val="B4BE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  <p:sp>
        <p:nvSpPr>
          <p:cNvPr id="280" name="Shadow"/>
          <p:cNvSpPr txBox="1"/>
          <p:nvPr/>
        </p:nvSpPr>
        <p:spPr>
          <a:xfrm>
            <a:off x="4535837" y="1482966"/>
            <a:ext cx="178406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1800">
                <a:solidFill>
                  <a:srgbClr val="000000"/>
                </a:solidFill>
              </a:defRPr>
            </a:lvl1pPr>
          </a:lstStyle>
          <a:p>
            <a:pPr/>
            <a:r>
              <a:t>Shadow</a:t>
            </a:r>
          </a:p>
        </p:txBody>
      </p:sp>
      <p:sp>
        <p:nvSpPr>
          <p:cNvPr id="281" name="Orphan"/>
          <p:cNvSpPr txBox="1"/>
          <p:nvPr/>
        </p:nvSpPr>
        <p:spPr>
          <a:xfrm>
            <a:off x="6515450" y="1482966"/>
            <a:ext cx="178406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1800">
                <a:solidFill>
                  <a:srgbClr val="000000"/>
                </a:solidFill>
              </a:defRPr>
            </a:lvl1pPr>
          </a:lstStyle>
          <a:p>
            <a:pPr/>
            <a:r>
              <a:t>Orphan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4801695" y="5902035"/>
            <a:ext cx="3231964" cy="2035949"/>
            <a:chOff x="0" y="0"/>
            <a:chExt cx="3231963" cy="2035948"/>
          </a:xfrm>
        </p:grpSpPr>
        <p:sp>
          <p:nvSpPr>
            <p:cNvPr id="282" name="Oval"/>
            <p:cNvSpPr/>
            <p:nvPr/>
          </p:nvSpPr>
          <p:spPr>
            <a:xfrm>
              <a:off x="0" y="0"/>
              <a:ext cx="2005283" cy="2035949"/>
            </a:xfrm>
            <a:prstGeom prst="ellipse">
              <a:avLst/>
            </a:prstGeom>
            <a:solidFill>
              <a:srgbClr val="A0FFB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83" name="Circle"/>
            <p:cNvSpPr/>
            <p:nvPr/>
          </p:nvSpPr>
          <p:spPr>
            <a:xfrm>
              <a:off x="1226681" y="30666"/>
              <a:ext cx="2005283" cy="2005283"/>
            </a:xfrm>
            <a:prstGeom prst="ellipse">
              <a:avLst/>
            </a:prstGeom>
            <a:solidFill>
              <a:srgbClr val="CB9A8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84" name="Shape"/>
            <p:cNvSpPr/>
            <p:nvPr/>
          </p:nvSpPr>
          <p:spPr>
            <a:xfrm>
              <a:off x="1224475" y="227302"/>
              <a:ext cx="778231" cy="1596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8" h="21600" fill="norm" stroke="1" extrusionOk="0">
                  <a:moveTo>
                    <a:pt x="9047" y="0"/>
                  </a:moveTo>
                  <a:cubicBezTo>
                    <a:pt x="8164" y="398"/>
                    <a:pt x="7312" y="822"/>
                    <a:pt x="6512" y="1310"/>
                  </a:cubicBezTo>
                  <a:cubicBezTo>
                    <a:pt x="-2171" y="6607"/>
                    <a:pt x="-2171" y="15197"/>
                    <a:pt x="6512" y="20494"/>
                  </a:cubicBezTo>
                  <a:cubicBezTo>
                    <a:pt x="7171" y="20896"/>
                    <a:pt x="7864" y="21259"/>
                    <a:pt x="8581" y="21600"/>
                  </a:cubicBezTo>
                  <a:cubicBezTo>
                    <a:pt x="9331" y="21241"/>
                    <a:pt x="10057" y="20861"/>
                    <a:pt x="10746" y="20435"/>
                  </a:cubicBezTo>
                  <a:cubicBezTo>
                    <a:pt x="19429" y="15057"/>
                    <a:pt x="19429" y="6339"/>
                    <a:pt x="10746" y="961"/>
                  </a:cubicBezTo>
                  <a:cubicBezTo>
                    <a:pt x="10197" y="621"/>
                    <a:pt x="9636" y="297"/>
                    <a:pt x="9047" y="0"/>
                  </a:cubicBezTo>
                  <a:close/>
                </a:path>
              </a:pathLst>
            </a:custGeom>
            <a:solidFill>
              <a:srgbClr val="B4BE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  <p:sp>
        <p:nvSpPr>
          <p:cNvPr id="286" name="Shadow"/>
          <p:cNvSpPr txBox="1"/>
          <p:nvPr/>
        </p:nvSpPr>
        <p:spPr>
          <a:xfrm>
            <a:off x="4535837" y="6762991"/>
            <a:ext cx="178406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1800">
                <a:solidFill>
                  <a:srgbClr val="000000"/>
                </a:solidFill>
              </a:defRPr>
            </a:lvl1pPr>
          </a:lstStyle>
          <a:p>
            <a:pPr/>
            <a:r>
              <a:t>Shadow</a:t>
            </a:r>
          </a:p>
        </p:txBody>
      </p:sp>
      <p:sp>
        <p:nvSpPr>
          <p:cNvPr id="287" name="Orphan"/>
          <p:cNvSpPr txBox="1"/>
          <p:nvPr/>
        </p:nvSpPr>
        <p:spPr>
          <a:xfrm>
            <a:off x="6515450" y="6762991"/>
            <a:ext cx="178406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1800">
                <a:solidFill>
                  <a:srgbClr val="000000"/>
                </a:solidFill>
              </a:defRPr>
            </a:lvl1pPr>
          </a:lstStyle>
          <a:p>
            <a:pPr/>
            <a:r>
              <a:t>Orphan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4936935" y="2422866"/>
            <a:ext cx="2961484" cy="814094"/>
            <a:chOff x="0" y="0"/>
            <a:chExt cx="2961483" cy="814092"/>
          </a:xfrm>
        </p:grpSpPr>
        <p:sp>
          <p:nvSpPr>
            <p:cNvPr id="288" name="Line"/>
            <p:cNvSpPr/>
            <p:nvPr/>
          </p:nvSpPr>
          <p:spPr>
            <a:xfrm>
              <a:off x="0" y="790116"/>
              <a:ext cx="296148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289" name="Mismatch"/>
            <p:cNvSpPr txBox="1"/>
            <p:nvPr/>
          </p:nvSpPr>
          <p:spPr>
            <a:xfrm>
              <a:off x="617523" y="496592"/>
              <a:ext cx="1784068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70000"/>
                </a:lnSpc>
                <a:spcBef>
                  <a:spcPts val="600"/>
                </a:spcBef>
                <a:defRPr i="0" spc="0" sz="13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Mismatch</a:t>
              </a:r>
            </a:p>
          </p:txBody>
        </p:sp>
        <p:sp>
          <p:nvSpPr>
            <p:cNvPr id="290" name="Line"/>
            <p:cNvSpPr/>
            <p:nvPr/>
          </p:nvSpPr>
          <p:spPr>
            <a:xfrm flipH="1">
              <a:off x="1480741" y="0"/>
              <a:ext cx="1" cy="7964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Class="entr" nodeType="with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Class="entr" nodeType="with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2"/>
      <p:bldP build="whole" bldLvl="1" animBg="1" rev="0" advAuto="0" spid="275" grpId="10"/>
      <p:bldP build="whole" bldLvl="1" animBg="1" rev="0" advAuto="0" spid="257" grpId="11"/>
      <p:bldP build="whole" bldLvl="1" animBg="1" rev="0" advAuto="0" spid="256" grpId="5"/>
      <p:bldP build="whole" bldLvl="1" animBg="1" rev="0" advAuto="0" spid="273" grpId="9"/>
      <p:bldP build="whole" bldLvl="1" animBg="1" rev="0" advAuto="0" spid="264" grpId="22"/>
      <p:bldP build="whole" bldLvl="1" animBg="1" rev="0" advAuto="0" spid="281" grpId="4"/>
      <p:bldP build="whole" bldLvl="1" animBg="1" rev="0" advAuto="0" spid="291" grpId="6"/>
      <p:bldP build="whole" bldLvl="1" animBg="1" rev="0" advAuto="0" spid="287" grpId="15"/>
      <p:bldP build="whole" bldLvl="1" animBg="1" rev="0" advAuto="0" spid="274" grpId="8"/>
      <p:bldP build="whole" bldLvl="1" animBg="1" rev="0" advAuto="0" spid="271" grpId="17"/>
      <p:bldP build="p" bldLvl="5" animBg="1" rev="0" advAuto="0" spid="259" grpId="25"/>
      <p:bldP build="whole" bldLvl="1" animBg="1" rev="0" advAuto="0" spid="267" grpId="23"/>
      <p:bldP build="whole" bldLvl="1" animBg="1" rev="0" advAuto="0" spid="272" grpId="7"/>
      <p:bldP build="whole" bldLvl="1" animBg="1" rev="0" advAuto="0" spid="260" grpId="14"/>
      <p:bldP build="whole" bldLvl="1" animBg="1" rev="0" advAuto="0" spid="265" grpId="19"/>
      <p:bldP build="whole" bldLvl="1" animBg="1" rev="0" advAuto="0" spid="280" grpId="2"/>
      <p:bldP build="whole" bldLvl="1" animBg="1" rev="0" advAuto="0" spid="262" grpId="18"/>
      <p:bldP build="whole" bldLvl="1" animBg="1" rev="0" advAuto="0" spid="286" grpId="13"/>
      <p:bldP build="p" bldLvl="5" animBg="1" rev="0" advAuto="0" spid="258" grpId="24"/>
      <p:bldP build="whole" bldLvl="1" animBg="1" rev="0" advAuto="0" spid="279" grpId="1"/>
      <p:bldP build="whole" bldLvl="1" animBg="1" rev="0" advAuto="0" spid="261" grpId="16"/>
      <p:bldP build="whole" bldLvl="1" animBg="1" rev="0" advAuto="0" spid="263" grpId="20"/>
      <p:bldP build="whole" bldLvl="1" animBg="1" rev="0" advAuto="0" spid="266" grpId="21"/>
      <p:bldP build="whole" bldLvl="1" animBg="1" rev="0" advAuto="0" spid="255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vf4.width-800.png" descr="vf4.width-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295400"/>
            <a:ext cx="10160000" cy="716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ABOUT ME</a:t>
            </a:r>
          </a:p>
        </p:txBody>
      </p:sp>
      <p:pic>
        <p:nvPicPr>
          <p:cNvPr id="135" name="48863181.jpg" descr="48863181.jpg"/>
          <p:cNvPicPr>
            <a:picLocks noChangeAspect="1"/>
          </p:cNvPicPr>
          <p:nvPr/>
        </p:nvPicPr>
        <p:blipFill>
          <a:blip r:embed="rId2">
            <a:extLst/>
          </a:blip>
          <a:srcRect l="11176" t="41" r="11165" b="22295"/>
          <a:stretch>
            <a:fillRect/>
          </a:stretch>
        </p:blipFill>
        <p:spPr>
          <a:xfrm>
            <a:off x="1587772" y="4163493"/>
            <a:ext cx="2245614" cy="224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7" y="0"/>
                </a:moveTo>
                <a:cubicBezTo>
                  <a:pt x="7319" y="0"/>
                  <a:pt x="4803" y="1007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5" y="1007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6" name="LEADERSHIP-512.webp" descr="LEADERSHIP-512.webp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4057" y="2382578"/>
            <a:ext cx="1754447" cy="1754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output-onlinepngtools.png" descr="output-onlinepngtoo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96475" y="2382578"/>
            <a:ext cx="1754447" cy="1754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full-stack-developer-icon.webp" descr="full-stack-developer-icon.webp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19282" y="6496953"/>
            <a:ext cx="2143996" cy="1532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14814466351582885796-512.png" descr="14814466351582885796-5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94900" y="6386041"/>
            <a:ext cx="1754447" cy="1754447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chnical Lead"/>
          <p:cNvSpPr txBox="1"/>
          <p:nvPr/>
        </p:nvSpPr>
        <p:spPr>
          <a:xfrm>
            <a:off x="6169171" y="4403090"/>
            <a:ext cx="160522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70000"/>
              </a:lnSpc>
              <a:spcBef>
                <a:spcPts val="600"/>
              </a:spcBef>
              <a:defRPr i="0" spc="0" sz="1800">
                <a:solidFill>
                  <a:srgbClr val="000000"/>
                </a:solidFill>
              </a:defRPr>
            </a:lvl1pPr>
          </a:lstStyle>
          <a:p>
            <a:pPr/>
            <a:r>
              <a:t>Technical Lead</a:t>
            </a:r>
          </a:p>
        </p:txBody>
      </p:sp>
      <p:sp>
        <p:nvSpPr>
          <p:cNvPr id="141" name="ex-IIT Delhi"/>
          <p:cNvSpPr txBox="1"/>
          <p:nvPr/>
        </p:nvSpPr>
        <p:spPr>
          <a:xfrm>
            <a:off x="10101404" y="4403090"/>
            <a:ext cx="134458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70000"/>
              </a:lnSpc>
              <a:spcBef>
                <a:spcPts val="600"/>
              </a:spcBef>
              <a:defRPr i="0" spc="0" sz="1800">
                <a:solidFill>
                  <a:srgbClr val="000000"/>
                </a:solidFill>
              </a:defRPr>
            </a:lvl1pPr>
          </a:lstStyle>
          <a:p>
            <a:pPr/>
            <a:r>
              <a:t>ex-IIT Delhi</a:t>
            </a:r>
          </a:p>
        </p:txBody>
      </p:sp>
      <p:sp>
        <p:nvSpPr>
          <p:cNvPr id="142" name="Full Stack Developer"/>
          <p:cNvSpPr txBox="1"/>
          <p:nvPr/>
        </p:nvSpPr>
        <p:spPr>
          <a:xfrm>
            <a:off x="5884333" y="8416290"/>
            <a:ext cx="221389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70000"/>
              </a:lnSpc>
              <a:spcBef>
                <a:spcPts val="600"/>
              </a:spcBef>
              <a:defRPr i="0" spc="0" sz="1800">
                <a:solidFill>
                  <a:srgbClr val="000000"/>
                </a:solidFill>
              </a:defRPr>
            </a:lvl1pPr>
          </a:lstStyle>
          <a:p>
            <a:pPr/>
            <a:r>
              <a:t>Full Stack Developer</a:t>
            </a:r>
          </a:p>
        </p:txBody>
      </p:sp>
      <p:sp>
        <p:nvSpPr>
          <p:cNvPr id="143" name="Conference Speaker"/>
          <p:cNvSpPr txBox="1"/>
          <p:nvPr/>
        </p:nvSpPr>
        <p:spPr>
          <a:xfrm>
            <a:off x="9712237" y="8416290"/>
            <a:ext cx="212292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70000"/>
              </a:lnSpc>
              <a:spcBef>
                <a:spcPts val="600"/>
              </a:spcBef>
              <a:defRPr i="0" spc="0" sz="1800">
                <a:solidFill>
                  <a:srgbClr val="000000"/>
                </a:solidFill>
              </a:defRPr>
            </a:lvl1pPr>
          </a:lstStyle>
          <a:p>
            <a:pPr/>
            <a:r>
              <a:t>Conference Speaker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6" name="ACTIVE SECURITY T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ACTIVE SECURITY TESTING</a:t>
            </a:r>
          </a:p>
        </p:txBody>
      </p:sp>
      <p:sp>
        <p:nvSpPr>
          <p:cNvPr id="29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"/>
          <p:cNvGrpSpPr/>
          <p:nvPr/>
        </p:nvGrpSpPr>
        <p:grpSpPr>
          <a:xfrm>
            <a:off x="1224752" y="2864950"/>
            <a:ext cx="3045332" cy="874104"/>
            <a:chOff x="0" y="0"/>
            <a:chExt cx="3045331" cy="874102"/>
          </a:xfrm>
        </p:grpSpPr>
        <p:sp>
          <p:nvSpPr>
            <p:cNvPr id="299" name="Rectangle"/>
            <p:cNvSpPr/>
            <p:nvPr/>
          </p:nvSpPr>
          <p:spPr>
            <a:xfrm>
              <a:off x="0" y="0"/>
              <a:ext cx="3045332" cy="874103"/>
            </a:xfrm>
            <a:prstGeom prst="rect">
              <a:avLst/>
            </a:prstGeom>
            <a:solidFill>
              <a:srgbClr val="B0B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300" name="VISIBILITY"/>
            <p:cNvSpPr txBox="1"/>
            <p:nvPr/>
          </p:nvSpPr>
          <p:spPr>
            <a:xfrm>
              <a:off x="766539" y="202100"/>
              <a:ext cx="1512253" cy="54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2300"/>
                </a:spcBef>
                <a:defRPr cap="all" i="0" spc="0" sz="35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pPr/>
              <a:r>
                <a:t>VISIBILITY</a:t>
              </a: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4977143" y="2864950"/>
            <a:ext cx="3045333" cy="874104"/>
            <a:chOff x="0" y="0"/>
            <a:chExt cx="3045331" cy="874102"/>
          </a:xfrm>
        </p:grpSpPr>
        <p:sp>
          <p:nvSpPr>
            <p:cNvPr id="302" name="Rectangle"/>
            <p:cNvSpPr/>
            <p:nvPr/>
          </p:nvSpPr>
          <p:spPr>
            <a:xfrm>
              <a:off x="0" y="0"/>
              <a:ext cx="3045332" cy="874103"/>
            </a:xfrm>
            <a:prstGeom prst="rect">
              <a:avLst/>
            </a:prstGeom>
            <a:solidFill>
              <a:srgbClr val="B0BB9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303" name="BEHAVIOR"/>
            <p:cNvSpPr txBox="1"/>
            <p:nvPr/>
          </p:nvSpPr>
          <p:spPr>
            <a:xfrm>
              <a:off x="786541" y="202100"/>
              <a:ext cx="1472249" cy="54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2300"/>
                </a:spcBef>
                <a:defRPr cap="all" i="0" spc="0" sz="35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pPr/>
              <a:r>
                <a:t>BEHAVIOR</a:t>
              </a:r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8729535" y="2864950"/>
            <a:ext cx="3045332" cy="874104"/>
            <a:chOff x="0" y="0"/>
            <a:chExt cx="3045331" cy="874102"/>
          </a:xfrm>
        </p:grpSpPr>
        <p:sp>
          <p:nvSpPr>
            <p:cNvPr id="305" name="Rectangle"/>
            <p:cNvSpPr/>
            <p:nvPr/>
          </p:nvSpPr>
          <p:spPr>
            <a:xfrm>
              <a:off x="0" y="0"/>
              <a:ext cx="3045332" cy="874103"/>
            </a:xfrm>
            <a:prstGeom prst="rect">
              <a:avLst/>
            </a:prstGeom>
            <a:solidFill>
              <a:srgbClr val="94ABB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306" name="Shift left"/>
            <p:cNvSpPr txBox="1"/>
            <p:nvPr/>
          </p:nvSpPr>
          <p:spPr>
            <a:xfrm>
              <a:off x="717422" y="202100"/>
              <a:ext cx="1610488" cy="5461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2300"/>
                </a:spcBef>
                <a:defRPr cap="all" i="0" spc="0" sz="35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pPr/>
              <a:r>
                <a:t>Shift left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1224752" y="4609384"/>
            <a:ext cx="3045332" cy="874103"/>
            <a:chOff x="0" y="0"/>
            <a:chExt cx="3045331" cy="874102"/>
          </a:xfrm>
        </p:grpSpPr>
        <p:sp>
          <p:nvSpPr>
            <p:cNvPr id="308" name="Rectangle"/>
            <p:cNvSpPr/>
            <p:nvPr/>
          </p:nvSpPr>
          <p:spPr>
            <a:xfrm>
              <a:off x="0" y="0"/>
              <a:ext cx="3045332" cy="874103"/>
            </a:xfrm>
            <a:prstGeom prst="rect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5FFB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309" name="Too Many APIs"/>
            <p:cNvSpPr txBox="1"/>
            <p:nvPr/>
          </p:nvSpPr>
          <p:spPr>
            <a:xfrm>
              <a:off x="630632" y="193346"/>
              <a:ext cx="188355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70000"/>
                </a:lnSpc>
                <a:spcBef>
                  <a:spcPts val="600"/>
                </a:spcBef>
                <a:defRPr i="0" spc="0" sz="2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Too Many APIs</a:t>
              </a:r>
            </a:p>
          </p:txBody>
        </p:sp>
      </p:grpSp>
      <p:grpSp>
        <p:nvGrpSpPr>
          <p:cNvPr id="313" name="Group"/>
          <p:cNvGrpSpPr/>
          <p:nvPr/>
        </p:nvGrpSpPr>
        <p:grpSpPr>
          <a:xfrm>
            <a:off x="1224752" y="6014546"/>
            <a:ext cx="3045332" cy="874104"/>
            <a:chOff x="0" y="0"/>
            <a:chExt cx="3045331" cy="874102"/>
          </a:xfrm>
        </p:grpSpPr>
        <p:sp>
          <p:nvSpPr>
            <p:cNvPr id="311" name="Rectangle"/>
            <p:cNvSpPr/>
            <p:nvPr/>
          </p:nvSpPr>
          <p:spPr>
            <a:xfrm>
              <a:off x="0" y="0"/>
              <a:ext cx="3045332" cy="874103"/>
            </a:xfrm>
            <a:prstGeom prst="rect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5FFB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312" name="Risk Score"/>
            <p:cNvSpPr txBox="1"/>
            <p:nvPr/>
          </p:nvSpPr>
          <p:spPr>
            <a:xfrm>
              <a:off x="630632" y="193346"/>
              <a:ext cx="188355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70000"/>
                </a:lnSpc>
                <a:spcBef>
                  <a:spcPts val="600"/>
                </a:spcBef>
                <a:defRPr i="0" spc="0" sz="2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Risk Score</a:t>
              </a:r>
            </a:p>
          </p:txBody>
        </p:sp>
      </p:grpSp>
      <p:grpSp>
        <p:nvGrpSpPr>
          <p:cNvPr id="316" name="Group"/>
          <p:cNvGrpSpPr/>
          <p:nvPr/>
        </p:nvGrpSpPr>
        <p:grpSpPr>
          <a:xfrm>
            <a:off x="4977143" y="4609384"/>
            <a:ext cx="3045333" cy="874103"/>
            <a:chOff x="0" y="0"/>
            <a:chExt cx="3045331" cy="874102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3045332" cy="874103"/>
            </a:xfrm>
            <a:prstGeom prst="rect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5FFB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315" name="Open API"/>
            <p:cNvSpPr txBox="1"/>
            <p:nvPr/>
          </p:nvSpPr>
          <p:spPr>
            <a:xfrm>
              <a:off x="630632" y="193346"/>
              <a:ext cx="188355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70000"/>
                </a:lnSpc>
                <a:spcBef>
                  <a:spcPts val="600"/>
                </a:spcBef>
                <a:defRPr i="0" spc="0" sz="2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Open API</a:t>
              </a:r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4977143" y="6014546"/>
            <a:ext cx="3045333" cy="874104"/>
            <a:chOff x="0" y="0"/>
            <a:chExt cx="3045331" cy="874102"/>
          </a:xfrm>
        </p:grpSpPr>
        <p:sp>
          <p:nvSpPr>
            <p:cNvPr id="317" name="Rectangle"/>
            <p:cNvSpPr/>
            <p:nvPr/>
          </p:nvSpPr>
          <p:spPr>
            <a:xfrm>
              <a:off x="0" y="0"/>
              <a:ext cx="3045332" cy="874103"/>
            </a:xfrm>
            <a:prstGeom prst="rect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5FFB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318" name="Vulnerabilities"/>
            <p:cNvSpPr txBox="1"/>
            <p:nvPr/>
          </p:nvSpPr>
          <p:spPr>
            <a:xfrm>
              <a:off x="630632" y="193346"/>
              <a:ext cx="1883557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70000"/>
                </a:lnSpc>
                <a:spcBef>
                  <a:spcPts val="600"/>
                </a:spcBef>
                <a:defRPr i="0" spc="0" sz="2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Vulnerabilities</a:t>
              </a: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8734716" y="4609384"/>
            <a:ext cx="3045332" cy="874103"/>
            <a:chOff x="0" y="0"/>
            <a:chExt cx="3045331" cy="874102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3045332" cy="874103"/>
            </a:xfrm>
            <a:prstGeom prst="rect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5FFB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321" name="Conformance Analysis"/>
            <p:cNvSpPr txBox="1"/>
            <p:nvPr/>
          </p:nvSpPr>
          <p:spPr>
            <a:xfrm>
              <a:off x="182586" y="208451"/>
              <a:ext cx="268015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70000"/>
                </a:lnSpc>
                <a:spcBef>
                  <a:spcPts val="600"/>
                </a:spcBef>
                <a:defRPr i="0" spc="0" sz="2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Conformance Analysis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8729535" y="6014546"/>
            <a:ext cx="3045332" cy="874104"/>
            <a:chOff x="0" y="0"/>
            <a:chExt cx="3045331" cy="874102"/>
          </a:xfrm>
        </p:grpSpPr>
        <p:sp>
          <p:nvSpPr>
            <p:cNvPr id="323" name="Rectangle"/>
            <p:cNvSpPr/>
            <p:nvPr/>
          </p:nvSpPr>
          <p:spPr>
            <a:xfrm>
              <a:off x="0" y="0"/>
              <a:ext cx="3045332" cy="874103"/>
            </a:xfrm>
            <a:prstGeom prst="rect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5FFBC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sp>
          <p:nvSpPr>
            <p:cNvPr id="324" name="Active Security Testing"/>
            <p:cNvSpPr txBox="1"/>
            <p:nvPr/>
          </p:nvSpPr>
          <p:spPr>
            <a:xfrm>
              <a:off x="182586" y="208451"/>
              <a:ext cx="268015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70000"/>
                </a:lnSpc>
                <a:spcBef>
                  <a:spcPts val="600"/>
                </a:spcBef>
                <a:defRPr i="0" spc="0" sz="2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Active Security Testing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4"/>
      <p:bldP build="whole" bldLvl="1" animBg="1" rev="0" advAuto="0" spid="313" grpId="3"/>
      <p:bldP build="whole" bldLvl="1" animBg="1" rev="0" advAuto="0" spid="310" grpId="2"/>
      <p:bldP build="whole" bldLvl="1" animBg="1" rev="0" advAuto="0" spid="301" grpId="1"/>
      <p:bldP build="whole" bldLvl="1" animBg="1" rev="0" advAuto="0" spid="307" grpId="7"/>
      <p:bldP build="whole" bldLvl="1" animBg="1" rev="0" advAuto="0" spid="319" grpId="6"/>
      <p:bldP build="whole" bldLvl="1" animBg="1" rev="0" advAuto="0" spid="316" grpId="5"/>
      <p:bldP build="whole" bldLvl="1" animBg="1" rev="0" advAuto="0" spid="322" grpId="8"/>
      <p:bldP build="whole" bldLvl="1" animBg="1" rev="0" advAuto="0" spid="325" grpId="9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HANK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toms are building blocks of ma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  <a:spcBef>
                <a:spcPts val="600"/>
              </a:spcBef>
              <a:defRPr cap="none" sz="4800">
                <a:solidFill>
                  <a:srgbClr val="747676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trike="sngStrike"/>
              <a:t>Atoms</a:t>
            </a:r>
            <a:r>
              <a:t> are building blocks of </a:t>
            </a:r>
            <a:r>
              <a:rPr strike="sngStrike"/>
              <a:t>matter</a:t>
            </a:r>
          </a:p>
        </p:txBody>
      </p:sp>
      <p:sp>
        <p:nvSpPr>
          <p:cNvPr id="146" name="APIs"/>
          <p:cNvSpPr txBox="1"/>
          <p:nvPr/>
        </p:nvSpPr>
        <p:spPr>
          <a:xfrm>
            <a:off x="1576882" y="4032250"/>
            <a:ext cx="149016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70000"/>
              </a:lnSpc>
              <a:spcBef>
                <a:spcPts val="600"/>
              </a:spcBef>
              <a:defRPr i="0" spc="0" sz="4800">
                <a:solidFill>
                  <a:srgbClr val="747676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APIs</a:t>
            </a:r>
          </a:p>
        </p:txBody>
      </p:sp>
      <p:sp>
        <p:nvSpPr>
          <p:cNvPr id="147" name="application"/>
          <p:cNvSpPr txBox="1"/>
          <p:nvPr/>
        </p:nvSpPr>
        <p:spPr>
          <a:xfrm>
            <a:off x="9000214" y="3962399"/>
            <a:ext cx="310693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70000"/>
              </a:lnSpc>
              <a:spcBef>
                <a:spcPts val="600"/>
              </a:spcBef>
              <a:defRPr i="0" spc="0" sz="4800">
                <a:solidFill>
                  <a:srgbClr val="747676"/>
                </a:solidFill>
              </a:defRPr>
            </a:lvl1pPr>
          </a:lstStyle>
          <a:p>
            <a:pPr/>
            <a:r>
              <a:t>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Micro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Microservices</a:t>
            </a:r>
          </a:p>
        </p:txBody>
      </p:sp>
      <p:pic>
        <p:nvPicPr>
          <p:cNvPr id="151" name="Microservice-Architecture-Of-UBER-Microservice-Architecture-Edureka.webp" descr="Microservice-Architecture-Of-UBER-Microservice-Architecture-Edureka.web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5942" y="1701800"/>
            <a:ext cx="7832916" cy="7773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" name="APIS - WHY PROTECT?"/>
          <p:cNvSpPr txBox="1"/>
          <p:nvPr>
            <p:ph type="title"/>
          </p:nvPr>
        </p:nvSpPr>
        <p:spPr>
          <a:xfrm>
            <a:off x="571500" y="730250"/>
            <a:ext cx="11861800" cy="723900"/>
          </a:xfrm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APIS - WHY PROTECT?</a:t>
            </a:r>
          </a:p>
        </p:txBody>
      </p:sp>
      <p:pic>
        <p:nvPicPr>
          <p:cNvPr id="155" name="Zz03MmRlYmU0YTA5MjYxMWVkYWE5OWYyZWZhZjAwNmZmNw==.jpg" descr="Zz03MmRlYmU0YTA5MjYxMWVkYWE5OWYyZWZhZjAwNmZmNw==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144" y="5652028"/>
            <a:ext cx="6023633" cy="3162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robabilities_data_breach-2-1080x675.png" descr="probabilities_data_breach-2-1080x67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7449" y="5607637"/>
            <a:ext cx="4880941" cy="3050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3.jpg" descr="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1884" y="2129897"/>
            <a:ext cx="5844601" cy="2554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Cost-of-a-data-breach-report-in-2020.png" descr="Cost-of-a-data-breach-report-in-20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3782" y="2015196"/>
            <a:ext cx="5220610" cy="2732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VISI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VISIBILITY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" name="How many ap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How many apis?</a:t>
            </a:r>
          </a:p>
        </p:txBody>
      </p:sp>
      <p:pic>
        <p:nvPicPr>
          <p:cNvPr id="164" name="icon_2_reduceattacksurface.png" descr="icon_2_reduceattacksu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0225" y="2700431"/>
            <a:ext cx="1660338" cy="16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Attack Surface"/>
          <p:cNvSpPr txBox="1"/>
          <p:nvPr/>
        </p:nvSpPr>
        <p:spPr>
          <a:xfrm>
            <a:off x="1428878" y="4816474"/>
            <a:ext cx="2403031" cy="54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i="0" spc="0" sz="3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Attack Surface</a:t>
            </a:r>
          </a:p>
        </p:txBody>
      </p:sp>
      <p:pic>
        <p:nvPicPr>
          <p:cNvPr id="166" name="role-icon-23.png" descr="role-icon-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2231" y="2723550"/>
            <a:ext cx="1660338" cy="161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ACCESS CONTROL"/>
          <p:cNvSpPr txBox="1"/>
          <p:nvPr/>
        </p:nvSpPr>
        <p:spPr>
          <a:xfrm>
            <a:off x="5240654" y="4816474"/>
            <a:ext cx="2523491" cy="54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i="0" spc="0" sz="3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ACCESS CONTROL</a:t>
            </a:r>
          </a:p>
        </p:txBody>
      </p:sp>
      <p:pic>
        <p:nvPicPr>
          <p:cNvPr id="168" name="history.png" descr="histor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4237" y="2700431"/>
            <a:ext cx="1660338" cy="16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VERSIONING"/>
          <p:cNvSpPr txBox="1"/>
          <p:nvPr/>
        </p:nvSpPr>
        <p:spPr>
          <a:xfrm>
            <a:off x="9482263" y="4816474"/>
            <a:ext cx="1784287" cy="54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i="0" spc="0" sz="3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VERSIONING</a:t>
            </a:r>
          </a:p>
        </p:txBody>
      </p:sp>
      <p:graphicFrame>
        <p:nvGraphicFramePr>
          <p:cNvPr id="170" name="Table"/>
          <p:cNvGraphicFramePr/>
          <p:nvPr/>
        </p:nvGraphicFramePr>
        <p:xfrm>
          <a:off x="1187450" y="6032500"/>
          <a:ext cx="2885888" cy="266101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{33BA23B1-9221-436E-865A-0063620EA4FD}</a:tableStyleId>
              </a:tblPr>
              <a:tblGrid>
                <a:gridCol w="2885887"/>
              </a:tblGrid>
              <a:tr h="8870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sym typeface="Iowan Old Style"/>
                        </a:rPr>
                        <a:t>Higher Attack Surface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797B8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70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sym typeface="Iowan Old Style"/>
                        </a:rPr>
                        <a:t>Public APIs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797B80"/>
                      </a:solidFill>
                      <a:miter lim="400000"/>
                    </a:lnT>
                    <a:lnB w="12700">
                      <a:solidFill>
                        <a:srgbClr val="797B8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70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sym typeface="Iowan Old Style"/>
                        </a:rPr>
                        <a:t>Restrict the Public APIs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797B8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1" name="Table"/>
          <p:cNvGraphicFramePr/>
          <p:nvPr/>
        </p:nvGraphicFramePr>
        <p:xfrm>
          <a:off x="5059456" y="6032500"/>
          <a:ext cx="2885888" cy="266101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{33BA23B1-9221-436E-865A-0063620EA4FD}</a:tableStyleId>
              </a:tblPr>
              <a:tblGrid>
                <a:gridCol w="2885887"/>
              </a:tblGrid>
              <a:tr h="8870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sym typeface="Iowan Old Style"/>
                        </a:rPr>
                        <a:t>Admin v/s User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797B8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70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sym typeface="Iowan Old Style"/>
                        </a:rPr>
                        <a:t>Who is accessing?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797B80"/>
                      </a:solidFill>
                      <a:miter lim="400000"/>
                    </a:lnT>
                    <a:lnB w="12700">
                      <a:solidFill>
                        <a:srgbClr val="797B8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70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sym typeface="Iowan Old Style"/>
                        </a:rPr>
                        <a:t>RBAC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797B8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" name="Table"/>
          <p:cNvGraphicFramePr/>
          <p:nvPr/>
        </p:nvGraphicFramePr>
        <p:xfrm>
          <a:off x="8931462" y="6032500"/>
          <a:ext cx="2885888" cy="266101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{33BA23B1-9221-436E-865A-0063620EA4FD}</a:tableStyleId>
              </a:tblPr>
              <a:tblGrid>
                <a:gridCol w="2885887"/>
              </a:tblGrid>
              <a:tr h="8870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sym typeface="Iowan Old Style"/>
                        </a:rPr>
                        <a:t>Older APIs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797B8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70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sym typeface="Iowan Old Style"/>
                        </a:rPr>
                        <a:t>Frequent Attacks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797B80"/>
                      </a:solidFill>
                      <a:miter lim="400000"/>
                    </a:lnT>
                    <a:lnB w="12700">
                      <a:solidFill>
                        <a:srgbClr val="797B8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87003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sym typeface="Iowan Old Style"/>
                        </a:rPr>
                        <a:t>Do no let older APIs continue to function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797B8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8"/>
      <p:bldP build="whole" bldLvl="1" animBg="1" rev="0" advAuto="0" spid="170" grpId="3"/>
      <p:bldP build="whole" bldLvl="1" animBg="1" rev="0" advAuto="0" spid="171" grpId="6"/>
      <p:bldP build="whole" bldLvl="1" animBg="1" rev="0" advAuto="0" spid="167" grpId="5"/>
      <p:bldP build="whole" bldLvl="1" animBg="1" rev="0" advAuto="0" spid="172" grpId="9"/>
      <p:bldP build="whole" bldLvl="1" animBg="1" rev="0" advAuto="0" spid="166" grpId="4"/>
      <p:bldP build="whole" bldLvl="1" animBg="1" rev="0" advAuto="0" spid="165" grpId="2"/>
      <p:bldP build="whole" bldLvl="1" animBg="1" rev="0" advAuto="0" spid="168" grpId="7"/>
      <p:bldP build="whole" bldLvl="1" animBg="1" rev="0" advAuto="0" spid="16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>
            <a:off x="2130171" y="1925286"/>
            <a:ext cx="3045333" cy="874104"/>
          </a:xfrm>
          <a:prstGeom prst="rect">
            <a:avLst/>
          </a:prstGeom>
          <a:solidFill>
            <a:srgbClr val="86BB9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" name="rISKY ap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rISKY apis</a:t>
            </a:r>
          </a:p>
        </p:txBody>
      </p:sp>
      <p:sp>
        <p:nvSpPr>
          <p:cNvPr id="177" name="LIKELIHOOD"/>
          <p:cNvSpPr txBox="1"/>
          <p:nvPr/>
        </p:nvSpPr>
        <p:spPr>
          <a:xfrm>
            <a:off x="2784919" y="2127387"/>
            <a:ext cx="1735837" cy="54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i="0" spc="0" sz="3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LIKELIHOOD</a:t>
            </a:r>
          </a:p>
        </p:txBody>
      </p:sp>
      <p:sp>
        <p:nvSpPr>
          <p:cNvPr id="178" name="Rectangle"/>
          <p:cNvSpPr/>
          <p:nvPr/>
        </p:nvSpPr>
        <p:spPr>
          <a:xfrm>
            <a:off x="7829296" y="1923699"/>
            <a:ext cx="3045332" cy="874103"/>
          </a:xfrm>
          <a:prstGeom prst="rect">
            <a:avLst/>
          </a:prstGeom>
          <a:solidFill>
            <a:srgbClr val="BB8F9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9" name="Impact"/>
          <p:cNvSpPr txBox="1"/>
          <p:nvPr/>
        </p:nvSpPr>
        <p:spPr>
          <a:xfrm>
            <a:off x="8788971" y="2125799"/>
            <a:ext cx="1125983" cy="54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300"/>
              </a:spcBef>
              <a:defRPr cap="all" i="0" spc="0" sz="35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Impact</a:t>
            </a:r>
          </a:p>
        </p:txBody>
      </p:sp>
      <p:pic>
        <p:nvPicPr>
          <p:cNvPr id="180" name="multiply.png" descr="multip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4879" y="2140879"/>
            <a:ext cx="415042" cy="41504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2130171" y="3507414"/>
            <a:ext cx="3045333" cy="874103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5FFB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2" name="Popularity"/>
          <p:cNvSpPr/>
          <p:nvPr/>
        </p:nvSpPr>
        <p:spPr>
          <a:xfrm>
            <a:off x="2130171" y="4711564"/>
            <a:ext cx="3045333" cy="874104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Popularity</a:t>
            </a:r>
          </a:p>
        </p:txBody>
      </p:sp>
      <p:sp>
        <p:nvSpPr>
          <p:cNvPr id="183" name="Rectangle"/>
          <p:cNvSpPr/>
          <p:nvPr/>
        </p:nvSpPr>
        <p:spPr>
          <a:xfrm>
            <a:off x="2130171" y="5915714"/>
            <a:ext cx="3045333" cy="874104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5FFB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4" name="Rectangle"/>
          <p:cNvSpPr/>
          <p:nvPr/>
        </p:nvSpPr>
        <p:spPr>
          <a:xfrm>
            <a:off x="2130171" y="7123192"/>
            <a:ext cx="3045333" cy="874103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5FFB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5" name="Rectangle"/>
          <p:cNvSpPr/>
          <p:nvPr/>
        </p:nvSpPr>
        <p:spPr>
          <a:xfrm>
            <a:off x="7829296" y="3505826"/>
            <a:ext cx="3045332" cy="874104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5FFB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6" name="Rectangle"/>
          <p:cNvSpPr/>
          <p:nvPr/>
        </p:nvSpPr>
        <p:spPr>
          <a:xfrm>
            <a:off x="7829296" y="4716479"/>
            <a:ext cx="3045332" cy="874103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5FFB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7" name="Rectangle"/>
          <p:cNvSpPr/>
          <p:nvPr/>
        </p:nvSpPr>
        <p:spPr>
          <a:xfrm>
            <a:off x="7829296" y="5915714"/>
            <a:ext cx="3045332" cy="874104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5FFBC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8" name="Public"/>
          <p:cNvSpPr txBox="1"/>
          <p:nvPr/>
        </p:nvSpPr>
        <p:spPr>
          <a:xfrm>
            <a:off x="2760804" y="3700760"/>
            <a:ext cx="1784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Public</a:t>
            </a:r>
          </a:p>
        </p:txBody>
      </p:sp>
      <p:sp>
        <p:nvSpPr>
          <p:cNvPr id="189" name="Encryption"/>
          <p:cNvSpPr txBox="1"/>
          <p:nvPr/>
        </p:nvSpPr>
        <p:spPr>
          <a:xfrm>
            <a:off x="2760804" y="6096690"/>
            <a:ext cx="1784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Encryption</a:t>
            </a:r>
          </a:p>
        </p:txBody>
      </p:sp>
      <p:sp>
        <p:nvSpPr>
          <p:cNvPr id="190" name="Sensitivity"/>
          <p:cNvSpPr txBox="1"/>
          <p:nvPr/>
        </p:nvSpPr>
        <p:spPr>
          <a:xfrm>
            <a:off x="8459929" y="3699173"/>
            <a:ext cx="178406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Sensitivity</a:t>
            </a:r>
          </a:p>
        </p:txBody>
      </p:sp>
      <p:sp>
        <p:nvSpPr>
          <p:cNvPr id="191" name="Vulnerability"/>
          <p:cNvSpPr txBox="1"/>
          <p:nvPr/>
        </p:nvSpPr>
        <p:spPr>
          <a:xfrm>
            <a:off x="2760804" y="7300992"/>
            <a:ext cx="1784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Vulnerability</a:t>
            </a:r>
          </a:p>
        </p:txBody>
      </p:sp>
      <p:sp>
        <p:nvSpPr>
          <p:cNvPr id="192" name="Authentication"/>
          <p:cNvSpPr txBox="1"/>
          <p:nvPr/>
        </p:nvSpPr>
        <p:spPr>
          <a:xfrm>
            <a:off x="8411278" y="4897453"/>
            <a:ext cx="188136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Authentication</a:t>
            </a:r>
          </a:p>
        </p:txBody>
      </p:sp>
      <p:sp>
        <p:nvSpPr>
          <p:cNvPr id="193" name="Sentry"/>
          <p:cNvSpPr txBox="1"/>
          <p:nvPr/>
        </p:nvSpPr>
        <p:spPr>
          <a:xfrm>
            <a:off x="8411278" y="6120991"/>
            <a:ext cx="188136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70000"/>
              </a:lnSpc>
              <a:spcBef>
                <a:spcPts val="600"/>
              </a:spcBef>
              <a:defRPr i="0" spc="0" sz="2000">
                <a:solidFill>
                  <a:srgbClr val="000000"/>
                </a:solidFill>
              </a:defRPr>
            </a:lvl1pPr>
          </a:lstStyle>
          <a:p>
            <a:pPr/>
            <a:r>
              <a:t>Sentry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  <p:bldP build="whole" bldLvl="1" animBg="1" rev="0" advAuto="0" spid="189" grpId="10"/>
      <p:bldP build="whole" bldLvl="1" animBg="1" rev="0" advAuto="0" spid="187" grpId="17"/>
      <p:bldP build="whole" bldLvl="1" animBg="1" rev="0" advAuto="0" spid="179" grpId="4"/>
      <p:bldP build="whole" bldLvl="1" animBg="1" rev="0" advAuto="0" spid="193" grpId="18"/>
      <p:bldP build="whole" bldLvl="1" animBg="1" rev="0" advAuto="0" spid="180" grpId="5"/>
      <p:bldP build="whole" bldLvl="1" animBg="1" rev="0" advAuto="0" spid="183" grpId="9"/>
      <p:bldP build="whole" bldLvl="1" animBg="1" rev="0" advAuto="0" spid="178" grpId="3"/>
      <p:bldP build="whole" bldLvl="1" animBg="1" rev="0" advAuto="0" spid="191" grpId="12"/>
      <p:bldP build="whole" bldLvl="1" animBg="1" rev="0" advAuto="0" spid="190" grpId="14"/>
      <p:bldP build="whole" bldLvl="1" animBg="1" rev="0" advAuto="0" spid="185" grpId="13"/>
      <p:bldP build="whole" bldLvl="1" animBg="1" rev="0" advAuto="0" spid="184" grpId="11"/>
      <p:bldP build="whole" bldLvl="1" animBg="1" rev="0" advAuto="0" spid="177" grpId="2"/>
      <p:bldP build="whole" bldLvl="1" animBg="1" rev="0" advAuto="0" spid="188" grpId="7"/>
      <p:bldP build="whole" bldLvl="1" animBg="1" rev="0" advAuto="0" spid="192" grpId="16"/>
      <p:bldP build="whole" bldLvl="1" animBg="1" rev="0" advAuto="0" spid="182" grpId="8"/>
      <p:bldP build="whole" bldLvl="1" animBg="1" rev="0" advAuto="0" spid="186" grpId="15"/>
      <p:bldP build="whole" bldLvl="1" animBg="1" rev="0" advAuto="0" spid="181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RISK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100"/>
              </a:spcBef>
              <a:defRPr sz="4836"/>
            </a:lvl1pPr>
          </a:lstStyle>
          <a:p>
            <a:pPr/>
            <a:r>
              <a:t>RISK MATRIX</a:t>
            </a:r>
          </a:p>
        </p:txBody>
      </p:sp>
      <p:pic>
        <p:nvPicPr>
          <p:cNvPr id="197" name="IC-Risk-Matrix.png" descr="IC-Risk-Matri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0533" y="1992362"/>
            <a:ext cx="6023734" cy="6861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